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21"/>
  </p:notesMasterIdLst>
  <p:handoutMasterIdLst>
    <p:handoutMasterId r:id="rId22"/>
  </p:handoutMasterIdLst>
  <p:sldIdLst>
    <p:sldId id="269" r:id="rId3"/>
    <p:sldId id="268" r:id="rId4"/>
    <p:sldId id="266" r:id="rId5"/>
    <p:sldId id="284" r:id="rId6"/>
    <p:sldId id="277" r:id="rId7"/>
    <p:sldId id="278" r:id="rId8"/>
    <p:sldId id="271" r:id="rId9"/>
    <p:sldId id="272" r:id="rId10"/>
    <p:sldId id="281" r:id="rId11"/>
    <p:sldId id="280" r:id="rId12"/>
    <p:sldId id="273" r:id="rId13"/>
    <p:sldId id="282" r:id="rId14"/>
    <p:sldId id="283" r:id="rId15"/>
    <p:sldId id="274" r:id="rId16"/>
    <p:sldId id="279" r:id="rId17"/>
    <p:sldId id="275" r:id="rId18"/>
    <p:sldId id="276" r:id="rId19"/>
    <p:sldId id="26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5E1D10"/>
    <a:srgbClr val="4D4D4D"/>
    <a:srgbClr val="B0AC00"/>
    <a:srgbClr val="D5E1E7"/>
    <a:srgbClr val="FF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p:cViewPr>
        <p:scale>
          <a:sx n="81" d="100"/>
          <a:sy n="81" d="100"/>
        </p:scale>
        <p:origin x="-996" y="-3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FDA88F-6C7E-4F38-A547-24168FC8838C}" type="slidenum">
              <a:rPr lang="en-US"/>
              <a:pPr/>
              <a:t>‹#›</a:t>
            </a:fld>
            <a:endParaRPr lang="en-US"/>
          </a:p>
        </p:txBody>
      </p:sp>
    </p:spTree>
    <p:extLst>
      <p:ext uri="{BB962C8B-B14F-4D97-AF65-F5344CB8AC3E}">
        <p14:creationId xmlns:p14="http://schemas.microsoft.com/office/powerpoint/2010/main" val="1867097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85602-AFD8-4FAF-865F-1CCCDEE463AB}" type="datetimeFigureOut">
              <a:rPr lang="en-US" smtClean="0"/>
              <a:pPr/>
              <a:t>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798BB-44D2-4DFC-98BD-D3666B4A0870}" type="slidenum">
              <a:rPr lang="en-US" smtClean="0"/>
              <a:pPr/>
              <a:t>‹#›</a:t>
            </a:fld>
            <a:endParaRPr lang="en-US"/>
          </a:p>
        </p:txBody>
      </p:sp>
    </p:spTree>
    <p:extLst>
      <p:ext uri="{BB962C8B-B14F-4D97-AF65-F5344CB8AC3E}">
        <p14:creationId xmlns:p14="http://schemas.microsoft.com/office/powerpoint/2010/main" val="171097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096000" y="4572000"/>
            <a:ext cx="3048000" cy="609600"/>
          </a:xfrm>
        </p:spPr>
        <p:txBody>
          <a:bodyPr/>
          <a:lstStyle>
            <a:lvl1pPr>
              <a:defRPr sz="2400" b="1">
                <a:solidFill>
                  <a:schemeClr val="bg1"/>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6096000" y="5105400"/>
            <a:ext cx="3048000" cy="381000"/>
          </a:xfrm>
        </p:spPr>
        <p:txBody>
          <a:bodyPr/>
          <a:lstStyle>
            <a:lvl1pPr marL="0" indent="0">
              <a:buFontTx/>
              <a:buNone/>
              <a:defRPr sz="1400">
                <a:solidFill>
                  <a:schemeClr val="folHlink"/>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0450" y="914400"/>
            <a:ext cx="15049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95600" y="914400"/>
            <a:ext cx="436245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solidFill>
                  <a:schemeClr val="accent3">
                    <a:lumMod val="20000"/>
                    <a:lumOff val="80000"/>
                  </a:schemeClr>
                </a:solidFill>
              </a:defRPr>
            </a:lvl1pPr>
            <a:lvl2pPr>
              <a:defRPr sz="1800">
                <a:solidFill>
                  <a:schemeClr val="accent3">
                    <a:lumMod val="20000"/>
                    <a:lumOff val="80000"/>
                  </a:schemeClr>
                </a:solidFill>
              </a:defRPr>
            </a:lvl2pPr>
            <a:lvl3pPr>
              <a:defRPr sz="18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975225"/>
            <a:ext cx="8534400" cy="1349375"/>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p:spPr>
        <p:txBody>
          <a:bodyPr anchor="t"/>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04800" y="4518025"/>
            <a:ext cx="8534400" cy="444500"/>
          </a:xfrm>
          <a:solidFill>
            <a:schemeClr val="tx2">
              <a:lumMod val="20000"/>
              <a:lumOff val="80000"/>
            </a:schemeClr>
          </a:solidFill>
        </p:spPr>
        <p:txBody>
          <a:bodyPr anchor="b"/>
          <a:lstStyle>
            <a:lvl1pPr marL="0" indent="0">
              <a:buNone/>
              <a:defRPr sz="2000">
                <a:solidFill>
                  <a:schemeClr val="accent1">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956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096000" cy="50323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895600" y="1524000"/>
            <a:ext cx="2973388" cy="5873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895600" y="2163762"/>
            <a:ext cx="2973388"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943600" y="1535113"/>
            <a:ext cx="3048000" cy="5855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943600" y="2174875"/>
            <a:ext cx="30480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248400" cy="838200"/>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990600"/>
            <a:ext cx="434340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4648200"/>
            <a:ext cx="5486400" cy="566738"/>
          </a:xfrm>
        </p:spPr>
        <p:txBody>
          <a:bodyPr anchor="b"/>
          <a:lstStyle>
            <a:lvl1pPr algn="l">
              <a:defRPr sz="2000" b="1">
                <a:solidFill>
                  <a:schemeClr val="tx2">
                    <a:lumMod val="50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276600" y="990600"/>
            <a:ext cx="5486400" cy="3581400"/>
          </a:xfrm>
        </p:spPr>
        <p:txBody>
          <a:bodyPr/>
          <a:lstStyle>
            <a:lvl1pPr marL="0" indent="0">
              <a:buNone/>
              <a:defRPr sz="3200">
                <a:solidFill>
                  <a:schemeClr val="accent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276600" y="5257800"/>
            <a:ext cx="5486400" cy="533400"/>
          </a:xfrm>
        </p:spPr>
        <p:txBody>
          <a:bodyPr/>
          <a:lstStyle>
            <a:lvl1pPr marL="0" indent="0">
              <a:buNone/>
              <a:defRPr sz="1400">
                <a:solidFill>
                  <a:schemeClr val="tx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895600" y="914400"/>
            <a:ext cx="6019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2895600" y="1828800"/>
            <a:ext cx="60198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2800">
          <a:solidFill>
            <a:schemeClr val="accent6">
              <a:lumMod val="40000"/>
              <a:lumOff val="60000"/>
            </a:schemeClr>
          </a:solidFill>
          <a:latin typeface="+mn-lt"/>
          <a:ea typeface="+mj-ea"/>
          <a:cs typeface="+mj-cs"/>
        </a:defRPr>
      </a:lvl1pPr>
      <a:lvl2pPr algn="l" rtl="0" eaLnBrk="1" fontAlgn="base" hangingPunct="1">
        <a:spcBef>
          <a:spcPct val="0"/>
        </a:spcBef>
        <a:spcAft>
          <a:spcPct val="0"/>
        </a:spcAft>
        <a:defRPr sz="2800">
          <a:solidFill>
            <a:srgbClr val="FFCC66"/>
          </a:solidFill>
          <a:latin typeface="Times New Roman" pitchFamily="18" charset="0"/>
        </a:defRPr>
      </a:lvl2pPr>
      <a:lvl3pPr algn="l" rtl="0" eaLnBrk="1" fontAlgn="base" hangingPunct="1">
        <a:spcBef>
          <a:spcPct val="0"/>
        </a:spcBef>
        <a:spcAft>
          <a:spcPct val="0"/>
        </a:spcAft>
        <a:defRPr sz="2800">
          <a:solidFill>
            <a:srgbClr val="FFCC66"/>
          </a:solidFill>
          <a:latin typeface="Times New Roman" pitchFamily="18" charset="0"/>
        </a:defRPr>
      </a:lvl3pPr>
      <a:lvl4pPr algn="l" rtl="0" eaLnBrk="1" fontAlgn="base" hangingPunct="1">
        <a:spcBef>
          <a:spcPct val="0"/>
        </a:spcBef>
        <a:spcAft>
          <a:spcPct val="0"/>
        </a:spcAft>
        <a:defRPr sz="2800">
          <a:solidFill>
            <a:srgbClr val="FFCC66"/>
          </a:solidFill>
          <a:latin typeface="Times New Roman" pitchFamily="18" charset="0"/>
        </a:defRPr>
      </a:lvl4pPr>
      <a:lvl5pPr algn="l" rtl="0" eaLnBrk="1" fontAlgn="base" hangingPunct="1">
        <a:spcBef>
          <a:spcPct val="0"/>
        </a:spcBef>
        <a:spcAft>
          <a:spcPct val="0"/>
        </a:spcAft>
        <a:defRPr sz="2800">
          <a:solidFill>
            <a:srgbClr val="FFCC66"/>
          </a:solidFill>
          <a:latin typeface="Times New Roman" pitchFamily="18" charset="0"/>
        </a:defRPr>
      </a:lvl5pPr>
      <a:lvl6pPr marL="457200" algn="l" rtl="0" eaLnBrk="1" fontAlgn="base" hangingPunct="1">
        <a:spcBef>
          <a:spcPct val="0"/>
        </a:spcBef>
        <a:spcAft>
          <a:spcPct val="0"/>
        </a:spcAft>
        <a:defRPr sz="2800">
          <a:solidFill>
            <a:srgbClr val="FFCC66"/>
          </a:solidFill>
          <a:latin typeface="Times New Roman" pitchFamily="18" charset="0"/>
        </a:defRPr>
      </a:lvl6pPr>
      <a:lvl7pPr marL="914400" algn="l" rtl="0" eaLnBrk="1" fontAlgn="base" hangingPunct="1">
        <a:spcBef>
          <a:spcPct val="0"/>
        </a:spcBef>
        <a:spcAft>
          <a:spcPct val="0"/>
        </a:spcAft>
        <a:defRPr sz="2800">
          <a:solidFill>
            <a:srgbClr val="FFCC66"/>
          </a:solidFill>
          <a:latin typeface="Times New Roman" pitchFamily="18" charset="0"/>
        </a:defRPr>
      </a:lvl7pPr>
      <a:lvl8pPr marL="1371600" algn="l" rtl="0" eaLnBrk="1" fontAlgn="base" hangingPunct="1">
        <a:spcBef>
          <a:spcPct val="0"/>
        </a:spcBef>
        <a:spcAft>
          <a:spcPct val="0"/>
        </a:spcAft>
        <a:defRPr sz="2800">
          <a:solidFill>
            <a:srgbClr val="FFCC66"/>
          </a:solidFill>
          <a:latin typeface="Times New Roman" pitchFamily="18" charset="0"/>
        </a:defRPr>
      </a:lvl8pPr>
      <a:lvl9pPr marL="1828800" algn="l" rtl="0" eaLnBrk="1" fontAlgn="base" hangingPunct="1">
        <a:spcBef>
          <a:spcPct val="0"/>
        </a:spcBef>
        <a:spcAft>
          <a:spcPct val="0"/>
        </a:spcAft>
        <a:defRPr sz="2800">
          <a:solidFill>
            <a:srgbClr val="FFCC66"/>
          </a:solidFill>
          <a:latin typeface="Times New Roman" pitchFamily="18" charset="0"/>
        </a:defRPr>
      </a:lvl9pPr>
    </p:titleStyle>
    <p:bodyStyle>
      <a:lvl1pPr marL="342900" indent="-342900" algn="l" rtl="0" eaLnBrk="1" fontAlgn="base" hangingPunct="1">
        <a:spcBef>
          <a:spcPct val="20000"/>
        </a:spcBef>
        <a:spcAft>
          <a:spcPct val="0"/>
        </a:spcAft>
        <a:buChar char="•"/>
        <a:defRPr sz="1600">
          <a:solidFill>
            <a:schemeClr val="accent4">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www.nwitimes.com/news/local/lake/gary/some-area-schools-still-spank-as-discipline/article_ddee089c-955b-5616-ba78-5b2c0dc19e9d.html%2011%20November%20201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5105400" y="4267200"/>
            <a:ext cx="3886200" cy="609600"/>
          </a:xfrm>
        </p:spPr>
        <p:txBody>
          <a:bodyPr/>
          <a:lstStyle/>
          <a:p>
            <a:pPr algn="ctr"/>
            <a:r>
              <a:rPr lang="en-US" dirty="0" smtClean="0"/>
              <a:t>Contemporary Issues in Education</a:t>
            </a:r>
            <a:endParaRPr lang="en-US" dirty="0"/>
          </a:p>
        </p:txBody>
      </p:sp>
      <p:sp>
        <p:nvSpPr>
          <p:cNvPr id="25605" name="Rectangle 5"/>
          <p:cNvSpPr>
            <a:spLocks noGrp="1" noChangeArrowheads="1"/>
          </p:cNvSpPr>
          <p:nvPr>
            <p:ph type="subTitle" idx="1"/>
          </p:nvPr>
        </p:nvSpPr>
        <p:spPr>
          <a:xfrm>
            <a:off x="5524500" y="4890655"/>
            <a:ext cx="3048000" cy="381000"/>
          </a:xfrm>
        </p:spPr>
        <p:txBody>
          <a:bodyPr/>
          <a:lstStyle/>
          <a:p>
            <a:pPr algn="ctr"/>
            <a:r>
              <a:rPr lang="en-US" dirty="0" smtClean="0"/>
              <a:t>Corporal Punishment in Schools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2" indent="-342900"/>
            <a:r>
              <a:rPr lang="en-US" b="1" dirty="0" smtClean="0"/>
              <a:t>According to a broadcast on ABC News aired March 16, 2012, Diane Sawyer interviewed a 13 year old honor roll student.  The 13 year old boy told reporters that he was spanked by his teacher for failing a science test. </a:t>
            </a:r>
            <a:endParaRPr lang="en-US" dirty="0" smtClean="0"/>
          </a:p>
          <a:p>
            <a:pPr>
              <a:buNone/>
            </a:pPr>
            <a:endParaRPr lang="en-US" dirty="0"/>
          </a:p>
        </p:txBody>
      </p:sp>
      <p:sp>
        <p:nvSpPr>
          <p:cNvPr id="4" name="Rectangle 3"/>
          <p:cNvSpPr/>
          <p:nvPr/>
        </p:nvSpPr>
        <p:spPr>
          <a:xfrm>
            <a:off x="2845460" y="990600"/>
            <a:ext cx="6298540" cy="646331"/>
          </a:xfrm>
          <a:prstGeom prst="rect">
            <a:avLst/>
          </a:prstGeom>
          <a:noFill/>
        </p:spPr>
        <p:txBody>
          <a:bodyPr wrap="squar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 Some Children Want It</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descr="http://www.nhcs.net/Parsley/DesignElements/PatriotKids/PatriotKidsCheer.gif"/>
          <p:cNvPicPr>
            <a:picLocks noChangeAspect="1" noChangeArrowheads="1"/>
          </p:cNvPicPr>
          <p:nvPr/>
        </p:nvPicPr>
        <p:blipFill>
          <a:blip r:embed="rId2" cstate="print"/>
          <a:srcRect/>
          <a:stretch>
            <a:fillRect/>
          </a:stretch>
        </p:blipFill>
        <p:spPr bwMode="auto">
          <a:xfrm>
            <a:off x="3124200" y="3505200"/>
            <a:ext cx="5257800" cy="1714500"/>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0108" y="1066800"/>
            <a:ext cx="5141729" cy="584775"/>
          </a:xfrm>
          <a:prstGeom prst="rect">
            <a:avLst/>
          </a:prstGeom>
          <a:no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 Promotes Violence</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Content Placeholder 4"/>
          <p:cNvSpPr>
            <a:spLocks noGrp="1"/>
          </p:cNvSpPr>
          <p:nvPr>
            <p:ph idx="1"/>
          </p:nvPr>
        </p:nvSpPr>
        <p:spPr/>
        <p:txBody>
          <a:bodyPr/>
          <a:lstStyle/>
          <a:p>
            <a:r>
              <a:rPr lang="en-US" dirty="0" smtClean="0"/>
              <a:t>It perpetuates a cycle of child abuse.  It teaches children that hitting someone smaller and weaker when angry is acceptable.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819400"/>
            <a:ext cx="3352800" cy="2794000"/>
          </a:xfrm>
          <a:prstGeom prst="rect">
            <a:avLst/>
          </a:prstGeom>
        </p:spPr>
      </p:pic>
    </p:spTree>
    <p:extLst>
      <p:ext uri="{BB962C8B-B14F-4D97-AF65-F5344CB8AC3E}">
        <p14:creationId xmlns:p14="http://schemas.microsoft.com/office/powerpoint/2010/main" val="12097464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Low Academic Achievement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0394" y="2057400"/>
            <a:ext cx="5350212" cy="3352800"/>
          </a:xfrm>
        </p:spPr>
      </p:pic>
    </p:spTree>
    <p:extLst>
      <p:ext uri="{BB962C8B-B14F-4D97-AF65-F5344CB8AC3E}">
        <p14:creationId xmlns:p14="http://schemas.microsoft.com/office/powerpoint/2010/main" val="17749772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Causes Injuries</a:t>
            </a:r>
            <a:endParaRPr lang="en-US" dirty="0"/>
          </a:p>
        </p:txBody>
      </p:sp>
      <p:sp>
        <p:nvSpPr>
          <p:cNvPr id="5" name="Content Placeholder 4"/>
          <p:cNvSpPr>
            <a:spLocks noGrp="1"/>
          </p:cNvSpPr>
          <p:nvPr>
            <p:ph idx="1"/>
          </p:nvPr>
        </p:nvSpPr>
        <p:spPr/>
        <p:txBody>
          <a:bodyPr/>
          <a:lstStyle/>
          <a:p>
            <a:r>
              <a:rPr lang="en-US" dirty="0" smtClean="0"/>
              <a:t>Bruises and broken bones are not unusual.  Children’s deaths have occurred in the U.S. due to school corporal punishment.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895600"/>
            <a:ext cx="3733800" cy="2796956"/>
          </a:xfrm>
          <a:prstGeom prst="rect">
            <a:avLst/>
          </a:prstGeom>
        </p:spPr>
      </p:pic>
    </p:spTree>
    <p:extLst>
      <p:ext uri="{BB962C8B-B14F-4D97-AF65-F5344CB8AC3E}">
        <p14:creationId xmlns:p14="http://schemas.microsoft.com/office/powerpoint/2010/main" val="3032675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1066800"/>
            <a:ext cx="4826962" cy="584775"/>
          </a:xfrm>
          <a:prstGeom prst="rect">
            <a:avLst/>
          </a:prstGeom>
          <a:no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Discussion Question #1</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4364248" y="2967335"/>
            <a:ext cx="415498"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TextBox 5"/>
          <p:cNvSpPr txBox="1"/>
          <p:nvPr/>
        </p:nvSpPr>
        <p:spPr>
          <a:xfrm>
            <a:off x="3048000" y="2057400"/>
            <a:ext cx="5715000" cy="3447098"/>
          </a:xfrm>
          <a:prstGeom prst="rect">
            <a:avLst/>
          </a:prstGeom>
          <a:noFill/>
        </p:spPr>
        <p:txBody>
          <a:bodyPr wrap="square" rtlCol="0">
            <a:spAutoFit/>
          </a:bodyPr>
          <a:lstStyle/>
          <a:p>
            <a:pPr algn="ctr"/>
            <a:r>
              <a:rPr lang="en-US" sz="4000" dirty="0" smtClean="0">
                <a:solidFill>
                  <a:schemeClr val="tx2">
                    <a:lumMod val="40000"/>
                    <a:lumOff val="60000"/>
                  </a:schemeClr>
                </a:solidFill>
              </a:rPr>
              <a:t>Should corporal punishment be tolerated anywhere, rather at home or in schools?? What's the difference?</a:t>
            </a:r>
          </a:p>
          <a:p>
            <a:endParaRPr lang="en-US" dirty="0"/>
          </a:p>
        </p:txBody>
      </p:sp>
    </p:spTree>
    <p:extLst>
      <p:ext uri="{BB962C8B-B14F-4D97-AF65-F5344CB8AC3E}">
        <p14:creationId xmlns:p14="http://schemas.microsoft.com/office/powerpoint/2010/main" val="34141549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ecular.org/files/teacherhit.jpg"/>
          <p:cNvPicPr>
            <a:picLocks noChangeAspect="1" noChangeArrowheads="1"/>
          </p:cNvPicPr>
          <p:nvPr/>
        </p:nvPicPr>
        <p:blipFill>
          <a:blip r:embed="rId2" cstate="print"/>
          <a:srcRect/>
          <a:stretch>
            <a:fillRect/>
          </a:stretch>
        </p:blipFill>
        <p:spPr bwMode="auto">
          <a:xfrm>
            <a:off x="2819401" y="914400"/>
            <a:ext cx="6324599" cy="4953000"/>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600" y="1143000"/>
            <a:ext cx="4826962" cy="584775"/>
          </a:xfrm>
          <a:prstGeom prst="rect">
            <a:avLst/>
          </a:prstGeom>
          <a:no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Discussion Question #2</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3124200" y="2133601"/>
            <a:ext cx="5257800" cy="3170099"/>
          </a:xfrm>
          <a:prstGeom prst="rect">
            <a:avLst/>
          </a:prstGeom>
          <a:noFill/>
        </p:spPr>
        <p:txBody>
          <a:bodyPr wrap="square" rtlCol="0">
            <a:spAutoFit/>
          </a:bodyPr>
          <a:lstStyle/>
          <a:p>
            <a:pPr algn="ctr"/>
            <a:r>
              <a:rPr lang="en-US" sz="4000" dirty="0" smtClean="0">
                <a:solidFill>
                  <a:schemeClr val="bg2">
                    <a:lumMod val="75000"/>
                  </a:schemeClr>
                </a:solidFill>
              </a:rPr>
              <a:t>Should corporal punishment not be tolerated in schools, even religious based institutes?</a:t>
            </a:r>
            <a:endParaRPr lang="en-US" sz="4000" dirty="0">
              <a:solidFill>
                <a:schemeClr val="bg2">
                  <a:lumMod val="75000"/>
                </a:schemeClr>
              </a:solidFill>
            </a:endParaRPr>
          </a:p>
        </p:txBody>
      </p:sp>
    </p:spTree>
    <p:extLst>
      <p:ext uri="{BB962C8B-B14F-4D97-AF65-F5344CB8AC3E}">
        <p14:creationId xmlns:p14="http://schemas.microsoft.com/office/powerpoint/2010/main" val="2708598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606153"/>
            <a:ext cx="6019800" cy="4185047"/>
          </a:xfrm>
        </p:spPr>
        <p:txBody>
          <a:bodyPr/>
          <a:lstStyle/>
          <a:p>
            <a:pPr marL="0" indent="0"/>
            <a:r>
              <a:rPr lang="en-US" sz="1400" dirty="0"/>
              <a:t>"Center for Effective Discipline, Inc." </a:t>
            </a:r>
            <a:r>
              <a:rPr lang="en-US" sz="1400" dirty="0" smtClean="0"/>
              <a:t>Gale Opposing </a:t>
            </a:r>
            <a:r>
              <a:rPr lang="en-US" sz="1400" dirty="0"/>
              <a:t>Viewpoints </a:t>
            </a:r>
            <a:r>
              <a:rPr lang="en-US" sz="1400" dirty="0" smtClean="0"/>
              <a:t>	in </a:t>
            </a:r>
            <a:r>
              <a:rPr lang="en-US" sz="1400" dirty="0"/>
              <a:t>Context. Detroit: 	Gale, 2014. Opposing Viewpoints </a:t>
            </a:r>
            <a:r>
              <a:rPr lang="en-US" sz="1400" dirty="0" smtClean="0"/>
              <a:t>	in Context</a:t>
            </a:r>
            <a:r>
              <a:rPr lang="en-US" sz="1400" dirty="0"/>
              <a:t>. Web. 11 Nov. </a:t>
            </a:r>
            <a:r>
              <a:rPr lang="en-US" sz="1400" smtClean="0"/>
              <a:t>2013</a:t>
            </a:r>
            <a:endParaRPr lang="en-US" sz="1400" dirty="0" smtClean="0"/>
          </a:p>
          <a:p>
            <a:pPr marL="0" indent="0"/>
            <a:r>
              <a:rPr lang="en-US" sz="1400" dirty="0" smtClean="0"/>
              <a:t>McCollum, Carmen. "Some area schools still spanks as 	</a:t>
            </a:r>
            <a:r>
              <a:rPr lang="en-US" sz="1400" dirty="0" err="1" smtClean="0"/>
              <a:t>disicipline</a:t>
            </a:r>
            <a:r>
              <a:rPr lang="en-US" sz="1400" dirty="0" smtClean="0"/>
              <a:t>." (22 January 2012). Published: 2013 	niwitimes.com </a:t>
            </a:r>
            <a:r>
              <a:rPr lang="en-US" sz="1400" dirty="0" smtClean="0">
                <a:hlinkClick r:id="rId2"/>
              </a:rPr>
              <a:t>http://www.nwitimes.com/news/ 	local/lake/</a:t>
            </a:r>
            <a:r>
              <a:rPr lang="en-US" sz="1400" dirty="0" err="1" smtClean="0">
                <a:hlinkClick r:id="rId2"/>
              </a:rPr>
              <a:t>gary</a:t>
            </a:r>
            <a:r>
              <a:rPr lang="en-US" sz="1400" dirty="0" smtClean="0">
                <a:hlinkClick r:id="rId2"/>
              </a:rPr>
              <a:t>/some-area-schools-still-spank-as-	discipline/article_ddee089c-955b-5616-ba78-	5b2c0dc19e9d.html 11 November 2013</a:t>
            </a:r>
            <a:r>
              <a:rPr lang="en-US" dirty="0" smtClean="0"/>
              <a:t>.</a:t>
            </a:r>
          </a:p>
          <a:p>
            <a:r>
              <a:rPr lang="en-US" sz="1400" dirty="0" smtClean="0"/>
              <a:t>MICHEL, MARTIN. "To Spank Or Not To Spank? Moms 	Discuss Discipline." </a:t>
            </a:r>
            <a:r>
              <a:rPr lang="en-US" sz="1400" i="1" dirty="0" smtClean="0"/>
              <a:t>Tell Me More (NPR)</a:t>
            </a:r>
            <a:r>
              <a:rPr lang="en-US" sz="1400" dirty="0" smtClean="0"/>
              <a:t> (</a:t>
            </a:r>
            <a:r>
              <a:rPr lang="en-US" sz="1400" dirty="0" err="1" smtClean="0"/>
              <a:t>n.d.</a:t>
            </a:r>
            <a:r>
              <a:rPr lang="en-US" sz="1400" dirty="0" smtClean="0"/>
              <a:t>): 	</a:t>
            </a:r>
            <a:r>
              <a:rPr lang="en-US" sz="1400" i="1" dirty="0" smtClean="0"/>
              <a:t>Newspaper Source</a:t>
            </a:r>
            <a:r>
              <a:rPr lang="en-US" sz="1400" dirty="0" smtClean="0"/>
              <a:t>. Web. 11 Nov. 2013</a:t>
            </a:r>
            <a:r>
              <a:rPr lang="en-US" dirty="0" smtClean="0"/>
              <a:t>.</a:t>
            </a:r>
          </a:p>
          <a:p>
            <a:pPr marL="0" lvl="0" indent="0"/>
            <a:r>
              <a:rPr lang="en-US" sz="1400" dirty="0">
                <a:solidFill>
                  <a:srgbClr val="0BD0D9">
                    <a:lumMod val="20000"/>
                    <a:lumOff val="80000"/>
                  </a:srgbClr>
                </a:solidFill>
              </a:rPr>
              <a:t>"States banning corporal punishment in schools,(2010)." </a:t>
            </a:r>
            <a:r>
              <a:rPr lang="en-US" sz="1400" i="1" dirty="0">
                <a:solidFill>
                  <a:srgbClr val="0BD0D9">
                    <a:lumMod val="20000"/>
                    <a:lumOff val="80000"/>
                  </a:srgbClr>
                </a:solidFill>
              </a:rPr>
              <a:t>Child 	Abuse and Domestic Violence</a:t>
            </a:r>
            <a:r>
              <a:rPr lang="en-US" sz="1400" dirty="0">
                <a:solidFill>
                  <a:srgbClr val="0BD0D9">
                    <a:lumMod val="20000"/>
                    <a:lumOff val="80000"/>
                  </a:srgbClr>
                </a:solidFill>
              </a:rPr>
              <a:t>. Melissa J. </a:t>
            </a:r>
            <a:r>
              <a:rPr lang="en-US" sz="1400" dirty="0" err="1">
                <a:solidFill>
                  <a:srgbClr val="0BD0D9">
                    <a:lumMod val="20000"/>
                    <a:lumOff val="80000"/>
                  </a:srgbClr>
                </a:solidFill>
              </a:rPr>
              <a:t>Doak</a:t>
            </a:r>
            <a:r>
              <a:rPr lang="en-US" sz="1400" dirty="0">
                <a:solidFill>
                  <a:srgbClr val="0BD0D9">
                    <a:lumMod val="20000"/>
                    <a:lumOff val="80000"/>
                  </a:srgbClr>
                </a:solidFill>
              </a:rPr>
              <a:t>. 2011 	ed. Detroit: Gale, 2010. Information Plus 	Reference Series. </a:t>
            </a:r>
            <a:r>
              <a:rPr lang="en-US" sz="1400" i="1" dirty="0">
                <a:solidFill>
                  <a:srgbClr val="0BD0D9">
                    <a:lumMod val="20000"/>
                    <a:lumOff val="80000"/>
                  </a:srgbClr>
                </a:solidFill>
              </a:rPr>
              <a:t>Opposing Viewpoints in Context</a:t>
            </a:r>
            <a:r>
              <a:rPr lang="en-US" sz="1400" dirty="0">
                <a:solidFill>
                  <a:srgbClr val="0BD0D9">
                    <a:lumMod val="20000"/>
                    <a:lumOff val="80000"/>
                  </a:srgbClr>
                </a:solidFill>
              </a:rPr>
              <a:t>. 	Web. 9 Nov. 2013.</a:t>
            </a:r>
            <a:endParaRPr lang="en-US" dirty="0">
              <a:solidFill>
                <a:srgbClr val="0BD0D9">
                  <a:lumMod val="20000"/>
                  <a:lumOff val="80000"/>
                </a:srgbClr>
              </a:solidFill>
            </a:endParaRPr>
          </a:p>
          <a:p>
            <a:endParaRPr lang="en-US" dirty="0" smtClean="0"/>
          </a:p>
          <a:p>
            <a:pPr marL="0" indent="0"/>
            <a:endParaRPr lang="en-US" dirty="0"/>
          </a:p>
        </p:txBody>
      </p:sp>
      <p:sp>
        <p:nvSpPr>
          <p:cNvPr id="4" name="Rectangle 3"/>
          <p:cNvSpPr/>
          <p:nvPr/>
        </p:nvSpPr>
        <p:spPr>
          <a:xfrm>
            <a:off x="3663495" y="990600"/>
            <a:ext cx="3499306" cy="615553"/>
          </a:xfrm>
          <a:prstGeom prst="rect">
            <a:avLst/>
          </a:prstGeom>
          <a:noFill/>
        </p:spPr>
        <p:txBody>
          <a:bodyPr wrap="square" lIns="91440" tIns="45720" rIns="91440" bIns="45720">
            <a:spAutoFit/>
          </a:bodyPr>
          <a:lstStyle/>
          <a:p>
            <a:pPr algn="ctr"/>
            <a:r>
              <a:rPr lang="en-US"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References</a:t>
            </a:r>
            <a:endParaRPr lang="en-US" sz="3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464420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Maci Pryor &amp; Taylor Haney</a:t>
            </a:r>
            <a:endParaRPr lang="en-US" dirty="0"/>
          </a:p>
        </p:txBody>
      </p:sp>
      <p:sp>
        <p:nvSpPr>
          <p:cNvPr id="6" name="Text Placeholder 5"/>
          <p:cNvSpPr>
            <a:spLocks noGrp="1"/>
          </p:cNvSpPr>
          <p:nvPr>
            <p:ph type="body" idx="1"/>
          </p:nvPr>
        </p:nvSpPr>
        <p:spPr/>
        <p:txBody>
          <a:bodyPr/>
          <a:lstStyle/>
          <a:p>
            <a:r>
              <a:rPr lang="en-US" dirty="0" smtClean="0"/>
              <a:t>Presentation Presented by…</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r>
              <a:rPr lang="en-US" sz="1200" b="1" dirty="0" smtClean="0"/>
              <a:t>INTASC Standard, Description and Rationale</a:t>
            </a:r>
            <a:endParaRPr lang="en-US" sz="1200" dirty="0" smtClean="0"/>
          </a:p>
          <a:p>
            <a:r>
              <a:rPr lang="en-US" sz="1200" b="1" dirty="0" smtClean="0"/>
              <a:t>Standard #9: Professional Learning and Ethical Practice</a:t>
            </a:r>
            <a:endParaRPr lang="en-US" sz="1200" dirty="0" smtClean="0"/>
          </a:p>
          <a:p>
            <a:r>
              <a:rPr lang="en-US" sz="1200" dirty="0" smtClean="0"/>
              <a:t>The teacher engages in ongoing professional learning and uses evidence to continually evaluate his/her practice, particularly the effects of his/her choices and actions on others (learners, families, other professionals, and the community), and adapts practice to meet the needs of each learner.</a:t>
            </a:r>
          </a:p>
          <a:p>
            <a:r>
              <a:rPr lang="en-US" sz="1200" b="1" dirty="0" smtClean="0"/>
              <a:t>Name of Artifact: </a:t>
            </a:r>
            <a:r>
              <a:rPr lang="en-US" sz="1200" dirty="0" smtClean="0"/>
              <a:t>Contemporary Issue Project (Corporal Punishment in Schools)</a:t>
            </a:r>
          </a:p>
          <a:p>
            <a:r>
              <a:rPr lang="en-US" sz="1200" b="1" dirty="0" smtClean="0"/>
              <a:t>Date:</a:t>
            </a:r>
            <a:r>
              <a:rPr lang="en-US" sz="1200" dirty="0" smtClean="0"/>
              <a:t> November 12, 2013</a:t>
            </a:r>
          </a:p>
          <a:p>
            <a:r>
              <a:rPr lang="en-US" sz="1200" b="1" dirty="0" smtClean="0"/>
              <a:t>Course:</a:t>
            </a:r>
            <a:r>
              <a:rPr lang="en-US" sz="1200" dirty="0" smtClean="0"/>
              <a:t> EDUC 101	</a:t>
            </a:r>
          </a:p>
          <a:p>
            <a:r>
              <a:rPr lang="en-US" sz="1200" b="1" dirty="0" smtClean="0"/>
              <a:t>Brief Description: </a:t>
            </a:r>
            <a:r>
              <a:rPr lang="en-US" sz="1200" dirty="0" smtClean="0"/>
              <a:t>For this assignment we (Taylor and Maci) did a PowerPoint on Corporal Punishment in School. This PowerPoint highlights the pros and cons of corporal punishment in schools as well as some minor facts. </a:t>
            </a:r>
          </a:p>
          <a:p>
            <a:r>
              <a:rPr lang="en-US" sz="1200" b="1" dirty="0" smtClean="0"/>
              <a:t>Rationale:</a:t>
            </a:r>
            <a:r>
              <a:rPr lang="en-US" sz="1200" dirty="0" smtClean="0"/>
              <a:t> To document our understanding of Standard #9: Professional Learning and Ethical Practice, we choose our Contemporary Issue Project (Corporal Punishment in Schools). We believed that this assignment allowed us to be able to do some research on what we personally believe</a:t>
            </a:r>
          </a:p>
          <a:p>
            <a:endParaRPr lang="en-US" dirty="0"/>
          </a:p>
        </p:txBody>
      </p:sp>
      <p:sp>
        <p:nvSpPr>
          <p:cNvPr id="4" name="Rectangle 3"/>
          <p:cNvSpPr/>
          <p:nvPr/>
        </p:nvSpPr>
        <p:spPr>
          <a:xfrm>
            <a:off x="2895600" y="1219200"/>
            <a:ext cx="3571811" cy="584775"/>
          </a:xfrm>
          <a:prstGeom prst="rect">
            <a:avLst/>
          </a:prstGeom>
          <a:no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INTASC Standard</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Corporal Punishment</a:t>
            </a:r>
            <a:endParaRPr lang="en-US" dirty="0"/>
          </a:p>
        </p:txBody>
      </p:sp>
      <p:pic>
        <p:nvPicPr>
          <p:cNvPr id="2" name="Picture Placeholder 1"/>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332" b="332"/>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 Placeholder 16"/>
          <p:cNvSpPr>
            <a:spLocks noGrp="1"/>
          </p:cNvSpPr>
          <p:nvPr>
            <p:ph type="body" sz="half" idx="2"/>
          </p:nvPr>
        </p:nvSpPr>
        <p:spPr/>
        <p:txBody>
          <a:bodyPr/>
          <a:lstStyle/>
          <a:p>
            <a:r>
              <a:rPr lang="en-US" dirty="0" smtClean="0"/>
              <a:t>What is it?</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Spare the Rod Spoil the Child</a:t>
            </a:r>
            <a:endParaRPr lang="en-US" dirty="0"/>
          </a:p>
        </p:txBody>
      </p:sp>
      <p:sp>
        <p:nvSpPr>
          <p:cNvPr id="4" name="Text Placeholder 3"/>
          <p:cNvSpPr>
            <a:spLocks noGrp="1"/>
          </p:cNvSpPr>
          <p:nvPr>
            <p:ph type="body" sz="half" idx="2"/>
          </p:nvPr>
        </p:nvSpPr>
        <p:spPr/>
        <p:txBody>
          <a:bodyPr/>
          <a:lstStyle/>
          <a:p>
            <a:r>
              <a:rPr lang="en-US" dirty="0" smtClean="0"/>
              <a:t>Nineteenth Century Education</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044" r="2044"/>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27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533400"/>
            <a:ext cx="6172200" cy="571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60580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1600" dirty="0" smtClean="0"/>
              <a:t>Corporal Punishment: very broad, can very from forced labor to torture</a:t>
            </a:r>
          </a:p>
          <a:p>
            <a:r>
              <a:rPr lang="en-US" sz="1600" dirty="0" smtClean="0"/>
              <a:t>Indiana is one of 20 states where spanking remains an option for student discipline  (McCollum)</a:t>
            </a:r>
          </a:p>
          <a:p>
            <a:r>
              <a:rPr lang="en-US" sz="1600" dirty="0" smtClean="0"/>
              <a:t>More private religious schools still incorporate corporal punishment </a:t>
            </a:r>
          </a:p>
          <a:p>
            <a:r>
              <a:rPr lang="en-US" sz="1600" dirty="0" smtClean="0"/>
              <a:t>21 still allow, while twenty-eight states plus the District of Columbia have banned the practice (Martin)</a:t>
            </a:r>
          </a:p>
          <a:p>
            <a:r>
              <a:rPr lang="en-US" sz="1600" dirty="0" smtClean="0"/>
              <a:t>Usually used as last resort for punishment </a:t>
            </a:r>
          </a:p>
          <a:p>
            <a:r>
              <a:rPr lang="en-US" sz="1600" dirty="0" smtClean="0"/>
              <a:t>Indiana: corporal punishment is governed by the type of offense and needs to have consent from parents  (McCollum)</a:t>
            </a:r>
          </a:p>
          <a:p>
            <a:pPr>
              <a:buNone/>
            </a:pPr>
            <a:endParaRPr lang="en-US" dirty="0" smtClean="0"/>
          </a:p>
          <a:p>
            <a:pPr>
              <a:buNone/>
            </a:pPr>
            <a:endParaRPr lang="en-US" dirty="0"/>
          </a:p>
        </p:txBody>
      </p:sp>
      <p:sp>
        <p:nvSpPr>
          <p:cNvPr id="8" name="Rectangle 7"/>
          <p:cNvSpPr/>
          <p:nvPr/>
        </p:nvSpPr>
        <p:spPr>
          <a:xfrm>
            <a:off x="2895600" y="914400"/>
            <a:ext cx="368562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 Facts: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Pros</a:t>
            </a:r>
            <a:endParaRPr lang="en-US" dirty="0"/>
          </a:p>
        </p:txBody>
      </p:sp>
      <p:sp>
        <p:nvSpPr>
          <p:cNvPr id="7" name="Content Placeholder 6"/>
          <p:cNvSpPr>
            <a:spLocks noGrp="1"/>
          </p:cNvSpPr>
          <p:nvPr>
            <p:ph sz="half" idx="2"/>
          </p:nvPr>
        </p:nvSpPr>
        <p:spPr/>
        <p:txBody>
          <a:bodyPr/>
          <a:lstStyle/>
          <a:p>
            <a:r>
              <a:rPr lang="en-US" dirty="0" smtClean="0"/>
              <a:t>Less Suspensions</a:t>
            </a:r>
          </a:p>
          <a:p>
            <a:r>
              <a:rPr lang="en-US" dirty="0" smtClean="0"/>
              <a:t>Teaches Discipline/ Helps With Behavior Malfunctions </a:t>
            </a:r>
          </a:p>
          <a:p>
            <a:r>
              <a:rPr lang="en-US" dirty="0" smtClean="0"/>
              <a:t>Some children want it </a:t>
            </a:r>
          </a:p>
          <a:p>
            <a:endParaRPr lang="en-US" dirty="0"/>
          </a:p>
        </p:txBody>
      </p:sp>
      <p:sp>
        <p:nvSpPr>
          <p:cNvPr id="8" name="Text Placeholder 7"/>
          <p:cNvSpPr>
            <a:spLocks noGrp="1"/>
          </p:cNvSpPr>
          <p:nvPr>
            <p:ph type="body" sz="quarter" idx="3"/>
          </p:nvPr>
        </p:nvSpPr>
        <p:spPr/>
        <p:txBody>
          <a:bodyPr/>
          <a:lstStyle/>
          <a:p>
            <a:r>
              <a:rPr lang="en-US" dirty="0" smtClean="0"/>
              <a:t>Cons</a:t>
            </a:r>
            <a:endParaRPr lang="en-US" dirty="0"/>
          </a:p>
        </p:txBody>
      </p:sp>
      <p:sp>
        <p:nvSpPr>
          <p:cNvPr id="9" name="Content Placeholder 8"/>
          <p:cNvSpPr>
            <a:spLocks noGrp="1"/>
          </p:cNvSpPr>
          <p:nvPr>
            <p:ph sz="quarter" idx="4"/>
          </p:nvPr>
        </p:nvSpPr>
        <p:spPr/>
        <p:txBody>
          <a:bodyPr/>
          <a:lstStyle/>
          <a:p>
            <a:r>
              <a:rPr lang="en-US" dirty="0" smtClean="0"/>
              <a:t>Promotes Violence</a:t>
            </a:r>
          </a:p>
          <a:p>
            <a:r>
              <a:rPr lang="en-US" dirty="0" smtClean="0"/>
              <a:t>Low Academic Achievement</a:t>
            </a:r>
          </a:p>
          <a:p>
            <a:r>
              <a:rPr lang="en-US" dirty="0" smtClean="0"/>
              <a:t>Causes Injuries</a:t>
            </a:r>
            <a:endParaRPr lang="en-US" dirty="0"/>
          </a:p>
        </p:txBody>
      </p:sp>
      <p:sp>
        <p:nvSpPr>
          <p:cNvPr id="10" name="Rectangle 9"/>
          <p:cNvSpPr/>
          <p:nvPr/>
        </p:nvSpPr>
        <p:spPr>
          <a:xfrm>
            <a:off x="2738079" y="1066800"/>
            <a:ext cx="6035627" cy="584775"/>
          </a:xfrm>
          <a:prstGeom prst="rect">
            <a:avLst/>
          </a:prstGeom>
          <a:no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Pros and Cons of Punishment</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974667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Could be used as an alternative to not suspend. </a:t>
            </a:r>
          </a:p>
          <a:p>
            <a:r>
              <a:rPr lang="en-US" dirty="0" smtClean="0"/>
              <a:t>No work missed</a:t>
            </a:r>
          </a:p>
          <a:p>
            <a:r>
              <a:rPr lang="en-US" dirty="0" smtClean="0"/>
              <a:t>Child doesn’t miss out on activities </a:t>
            </a:r>
          </a:p>
          <a:p>
            <a:pPr>
              <a:buNone/>
            </a:pPr>
            <a:endParaRPr lang="en-US" dirty="0"/>
          </a:p>
        </p:txBody>
      </p:sp>
      <p:sp>
        <p:nvSpPr>
          <p:cNvPr id="4" name="Rectangle 3"/>
          <p:cNvSpPr/>
          <p:nvPr/>
        </p:nvSpPr>
        <p:spPr>
          <a:xfrm>
            <a:off x="3477489" y="1066800"/>
            <a:ext cx="4714753" cy="584775"/>
          </a:xfrm>
          <a:prstGeom prst="rect">
            <a:avLst/>
          </a:prstGeom>
          <a:no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 Less Suspensions</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266" name="Picture 2" descr="http://jkennedymath.files.wordpress.com/2013/04/late-missing-work.jpg"/>
          <p:cNvPicPr>
            <a:picLocks noChangeAspect="1" noChangeArrowheads="1"/>
          </p:cNvPicPr>
          <p:nvPr/>
        </p:nvPicPr>
        <p:blipFill>
          <a:blip r:embed="rId2" cstate="print"/>
          <a:srcRect/>
          <a:stretch>
            <a:fillRect/>
          </a:stretch>
        </p:blipFill>
        <p:spPr bwMode="auto">
          <a:xfrm>
            <a:off x="3505200" y="3429000"/>
            <a:ext cx="4876800" cy="1981200"/>
          </a:xfrm>
          <a:prstGeom prst="rect">
            <a:avLst/>
          </a:prstGeom>
          <a:noFill/>
        </p:spPr>
      </p:pic>
    </p:spTree>
    <p:extLst>
      <p:ext uri="{BB962C8B-B14F-4D97-AF65-F5344CB8AC3E}">
        <p14:creationId xmlns:p14="http://schemas.microsoft.com/office/powerpoint/2010/main" val="34441797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905000"/>
            <a:ext cx="6019800" cy="3886200"/>
          </a:xfrm>
        </p:spPr>
        <p:txBody>
          <a:bodyPr/>
          <a:lstStyle/>
          <a:p>
            <a:r>
              <a:rPr lang="en-US" sz="2400" dirty="0" smtClean="0"/>
              <a:t>Every decision= consequence </a:t>
            </a:r>
          </a:p>
          <a:p>
            <a:r>
              <a:rPr lang="en-US" sz="2400" dirty="0" smtClean="0"/>
              <a:t>In some cases… </a:t>
            </a:r>
          </a:p>
          <a:p>
            <a:pPr>
              <a:buNone/>
            </a:pPr>
            <a:endParaRPr lang="en-US" dirty="0" smtClean="0"/>
          </a:p>
        </p:txBody>
      </p:sp>
      <p:sp>
        <p:nvSpPr>
          <p:cNvPr id="4" name="Rectangle 3"/>
          <p:cNvSpPr/>
          <p:nvPr/>
        </p:nvSpPr>
        <p:spPr>
          <a:xfrm>
            <a:off x="2438400" y="914400"/>
            <a:ext cx="6934200" cy="1908215"/>
          </a:xfrm>
          <a:prstGeom prst="rect">
            <a:avLst/>
          </a:prstGeom>
          <a:noFill/>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 Teaches Discipline/ Helps Behavior Malfunction </a:t>
            </a:r>
          </a:p>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descr="http://www.ynaija.com/wp-content/uploads/2013/03/rod.jpg"/>
          <p:cNvPicPr>
            <a:picLocks noChangeAspect="1" noChangeArrowheads="1"/>
          </p:cNvPicPr>
          <p:nvPr/>
        </p:nvPicPr>
        <p:blipFill>
          <a:blip r:embed="rId2" cstate="print"/>
          <a:srcRect/>
          <a:stretch>
            <a:fillRect/>
          </a:stretch>
        </p:blipFill>
        <p:spPr bwMode="auto">
          <a:xfrm>
            <a:off x="3657600" y="3276600"/>
            <a:ext cx="3962400" cy="2133600"/>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a_united_futu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Design">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856BE9-DC38-4AF0-8299-0B4606B49F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United future design template</Template>
  <TotalTime>1818</TotalTime>
  <Words>435</Words>
  <Application>Microsoft Office PowerPoint</Application>
  <PresentationFormat>On-screen Show (4:3)</PresentationFormat>
  <Paragraphs>57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a_united_future</vt:lpstr>
      <vt:lpstr>Contemporary Issues in Education</vt:lpstr>
      <vt:lpstr>PowerPoint Presentation</vt:lpstr>
      <vt:lpstr>Corporal Punishment</vt:lpstr>
      <vt:lpstr>Spare the Rod Spoil the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 Low Academic Achievement</vt:lpstr>
      <vt:lpstr>Cons: Causes Injuries</vt:lpstr>
      <vt:lpstr>PowerPoint Presentation</vt:lpstr>
      <vt:lpstr>PowerPoint Presentation</vt:lpstr>
      <vt:lpstr>PowerPoint Presentation</vt:lpstr>
      <vt:lpstr>PowerPoint Presentation</vt:lpstr>
      <vt:lpstr>Maci Pryor &amp; Taylor Haney</vt:lpstr>
    </vt:vector>
  </TitlesOfParts>
  <Company>ITCC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Issues in Education</dc:title>
  <dc:creator>Taylor L Haney</dc:creator>
  <cp:lastModifiedBy>Taylor H</cp:lastModifiedBy>
  <cp:revision>73</cp:revision>
  <dcterms:created xsi:type="dcterms:W3CDTF">2013-11-09T17:14:24Z</dcterms:created>
  <dcterms:modified xsi:type="dcterms:W3CDTF">2013-12-04T04:07:49Z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TC103367829990</vt:lpwstr>
  </property>
</Properties>
</file>